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yy" initials="z" lastIdx="6" clrIdx="0">
    <p:extLst>
      <p:ext uri="{19B8F6BF-5375-455C-9EA6-DF929625EA0E}">
        <p15:presenceInfo xmlns:p15="http://schemas.microsoft.com/office/powerpoint/2012/main" userId="zy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30T20:15:46.069" idx="5">
    <p:pos x="10" y="10"/>
    <p:text>输出文件分析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30T20:15:57.749" idx="6">
    <p:pos x="10" y="10"/>
    <p:text>安装错误解决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3475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074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2361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8131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7333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126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9623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6678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7353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3536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3088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0079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4131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53297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2659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5203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2909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3228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321773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98090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599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767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9485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38737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3278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42346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722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536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538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642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64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8659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091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30C6A-899B-444F-A8BF-71DB926C8F4D}" type="datetimeFigureOut">
              <a:rPr lang="zh-CN" altLang="en-US" smtClean="0"/>
              <a:t>2018/9/17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14EE0-F94A-4B1B-95C9-5FA6D64D98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41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52DF-FCC8-42BF-9F1E-DCDC632FF8A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C2395-2F6A-4C59-B433-49DE37ED51FC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402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59F4B-09AB-4E28-9600-083ACB5D0F2D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2018/9/17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96FF8-9572-4891-978A-A26F921C845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699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packages.osrfoundation.org/gazebo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roidAITech/" TargetMode="Externa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>
            <a:extLst>
              <a:ext uri="{FF2B5EF4-FFF2-40B4-BE49-F238E27FC236}">
                <a16:creationId xmlns:a16="http://schemas.microsoft.com/office/drawing/2014/main" xmlns="" id="{397F099B-5F2D-4015-81B4-8A7AE07D8CD6}"/>
              </a:ext>
            </a:extLst>
          </p:cNvPr>
          <p:cNvSpPr>
            <a:spLocks noGrp="1"/>
          </p:cNvSpPr>
          <p:nvPr/>
        </p:nvSpPr>
        <p:spPr>
          <a:xfrm>
            <a:off x="1524000" y="2958893"/>
            <a:ext cx="9144000" cy="106610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  <a:defRPr/>
            </a:pPr>
            <a:r>
              <a:rPr lang="zh-CN" altLang="en-US" sz="3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教学代码包的安装</a:t>
            </a:r>
            <a:endParaRPr lang="en-US" altLang="zh-CN" sz="3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29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1546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建立工作空间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100" dirty="0">
                <a:solidFill>
                  <a:prstClr val="black"/>
                </a:solidFill>
              </a:rPr>
              <a:t>     </a:t>
            </a:r>
            <a:r>
              <a:rPr lang="en-US" altLang="zh-CN" sz="2100" dirty="0" err="1">
                <a:solidFill>
                  <a:prstClr val="black"/>
                </a:solidFill>
              </a:rPr>
              <a:t>mkdir</a:t>
            </a:r>
            <a:r>
              <a:rPr lang="en-US" altLang="zh-CN" sz="2100" dirty="0">
                <a:solidFill>
                  <a:prstClr val="black"/>
                </a:solidFill>
              </a:rPr>
              <a:t> -p </a:t>
            </a:r>
            <a:r>
              <a:rPr lang="en-US" altLang="zh-CN" sz="2100" dirty="0" err="1">
                <a:solidFill>
                  <a:srgbClr val="4472C4"/>
                </a:solidFill>
              </a:rPr>
              <a:t>tutorial_ws</a:t>
            </a:r>
            <a:r>
              <a:rPr lang="en-US" altLang="zh-CN" sz="2100" dirty="0">
                <a:solidFill>
                  <a:prstClr val="black"/>
                </a:solidFill>
              </a:rPr>
              <a:t>/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zh-CN" altLang="en-US" sz="2100" dirty="0">
                <a:solidFill>
                  <a:prstClr val="black"/>
                </a:solidFill>
              </a:rPr>
              <a:t>；</a:t>
            </a:r>
            <a:endParaRPr lang="en-US" altLang="zh-CN" sz="2100" dirty="0">
              <a:solidFill>
                <a:prstClr val="black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zh-CN" altLang="en-US" sz="2100" dirty="0">
                <a:solidFill>
                  <a:prstClr val="black"/>
                </a:solidFill>
              </a:rPr>
              <a:t>     其中包名蓝色部分任意，但工作空间下必须带有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zh-CN" altLang="en-US" sz="2100" dirty="0">
                <a:solidFill>
                  <a:prstClr val="black"/>
                </a:solidFill>
              </a:rPr>
              <a:t>目录。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97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2516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下载源码包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sudo apt-get install git</a:t>
            </a:r>
            <a:r>
              <a:rPr lang="zh-CN" altLang="en-US" sz="2100" dirty="0">
                <a:solidFill>
                  <a:prstClr val="black"/>
                </a:solidFill>
              </a:rPr>
              <a:t>；  </a:t>
            </a:r>
            <a:r>
              <a:rPr lang="en-US" altLang="zh-CN" sz="2100" dirty="0">
                <a:solidFill>
                  <a:prstClr val="black"/>
                </a:solidFill>
              </a:rPr>
              <a:t>#</a:t>
            </a:r>
            <a:r>
              <a:rPr lang="zh-CN" altLang="en-US" sz="2100" dirty="0">
                <a:solidFill>
                  <a:prstClr val="black"/>
                </a:solidFill>
              </a:rPr>
              <a:t>确保</a:t>
            </a:r>
            <a:r>
              <a:rPr lang="en-US" altLang="zh-CN" sz="2100" dirty="0">
                <a:solidFill>
                  <a:prstClr val="black"/>
                </a:solidFill>
              </a:rPr>
              <a:t>Git</a:t>
            </a:r>
            <a:r>
              <a:rPr lang="zh-CN" altLang="en-US" sz="2100" dirty="0">
                <a:solidFill>
                  <a:prstClr val="black"/>
                </a:solidFill>
              </a:rPr>
              <a:t>已经安装</a:t>
            </a:r>
            <a:endParaRPr lang="en-US" altLang="zh-CN" sz="2100" dirty="0">
              <a:solidFill>
                <a:prstClr val="black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cd </a:t>
            </a:r>
            <a:r>
              <a:rPr lang="en-US" altLang="zh-CN" sz="2100" dirty="0" err="1">
                <a:solidFill>
                  <a:prstClr val="black"/>
                </a:solidFill>
              </a:rPr>
              <a:t>tutorial_ws</a:t>
            </a:r>
            <a:r>
              <a:rPr lang="en-US" altLang="zh-CN" sz="2100" dirty="0">
                <a:solidFill>
                  <a:prstClr val="black"/>
                </a:solidFill>
              </a:rPr>
              <a:t>/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zh-CN" altLang="en-US" sz="2100" dirty="0">
                <a:solidFill>
                  <a:prstClr val="black"/>
                </a:solidFill>
              </a:rPr>
              <a:t>；          </a:t>
            </a:r>
            <a:r>
              <a:rPr lang="en-US" altLang="zh-CN" sz="2100" dirty="0">
                <a:solidFill>
                  <a:prstClr val="black"/>
                </a:solidFill>
              </a:rPr>
              <a:t>#</a:t>
            </a:r>
            <a:r>
              <a:rPr lang="zh-CN" altLang="en-US" sz="2100" dirty="0">
                <a:solidFill>
                  <a:prstClr val="black"/>
                </a:solidFill>
              </a:rPr>
              <a:t>进入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zh-CN" altLang="en-US" sz="2100" dirty="0">
                <a:solidFill>
                  <a:prstClr val="black"/>
                </a:solidFill>
              </a:rPr>
              <a:t>路径，克隆教学软件包</a:t>
            </a:r>
            <a:endParaRPr lang="en-US" altLang="zh-CN" sz="2100" dirty="0">
              <a:solidFill>
                <a:prstClr val="black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git clone https://github.com/DroidAITech/ROS-Academy-for-Beginners.git</a:t>
            </a:r>
          </a:p>
        </p:txBody>
      </p:sp>
    </p:spTree>
    <p:extLst>
      <p:ext uri="{BB962C8B-B14F-4D97-AF65-F5344CB8AC3E}">
        <p14:creationId xmlns:p14="http://schemas.microsoft.com/office/powerpoint/2010/main" val="70282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安装依赖项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cd </a:t>
            </a:r>
            <a:r>
              <a:rPr lang="en-US" altLang="zh-CN" sz="2100" dirty="0" err="1">
                <a:solidFill>
                  <a:prstClr val="black"/>
                </a:solidFill>
              </a:rPr>
              <a:t>tutorial_ws</a:t>
            </a:r>
            <a:r>
              <a:rPr lang="en-US" altLang="zh-CN" sz="2100" dirty="0">
                <a:solidFill>
                  <a:prstClr val="black"/>
                </a:solidFill>
              </a:rPr>
              <a:t>/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zh-CN" altLang="en-US" sz="2100" dirty="0">
                <a:solidFill>
                  <a:prstClr val="black"/>
                </a:solidFill>
              </a:rPr>
              <a:t>；</a:t>
            </a:r>
            <a:endParaRPr lang="en-US" altLang="zh-CN" sz="2100" dirty="0">
              <a:solidFill>
                <a:prstClr val="black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</a:t>
            </a:r>
            <a:r>
              <a:rPr lang="en-US" altLang="zh-CN" sz="2100" dirty="0" err="1">
                <a:solidFill>
                  <a:prstClr val="black"/>
                </a:solidFill>
              </a:rPr>
              <a:t>rosdep</a:t>
            </a:r>
            <a:r>
              <a:rPr lang="en-US" altLang="zh-CN" sz="2100" dirty="0">
                <a:solidFill>
                  <a:prstClr val="black"/>
                </a:solidFill>
              </a:rPr>
              <a:t> install --from-paths 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en-US" altLang="zh-CN" sz="2100" dirty="0">
                <a:solidFill>
                  <a:prstClr val="black"/>
                </a:solidFill>
              </a:rPr>
              <a:t> --ignore-</a:t>
            </a:r>
            <a:r>
              <a:rPr lang="en-US" altLang="zh-CN" sz="2100" dirty="0" err="1">
                <a:solidFill>
                  <a:prstClr val="black"/>
                </a:solidFill>
              </a:rPr>
              <a:t>src</a:t>
            </a:r>
            <a:r>
              <a:rPr lang="en-US" altLang="zh-CN" sz="2100" dirty="0">
                <a:solidFill>
                  <a:prstClr val="black"/>
                </a:solidFill>
              </a:rPr>
              <a:t> --</a:t>
            </a:r>
            <a:r>
              <a:rPr lang="en-US" altLang="zh-CN" sz="2100" dirty="0" err="1">
                <a:solidFill>
                  <a:prstClr val="black"/>
                </a:solidFill>
              </a:rPr>
              <a:t>rosdistro</a:t>
            </a:r>
            <a:r>
              <a:rPr lang="en-US" altLang="zh-CN" sz="2100" dirty="0">
                <a:solidFill>
                  <a:prstClr val="black"/>
                </a:solidFill>
              </a:rPr>
              <a:t>=kinetic –y</a:t>
            </a:r>
            <a:r>
              <a:rPr lang="zh-CN" altLang="en-US" sz="2100" dirty="0">
                <a:solidFill>
                  <a:prstClr val="black"/>
                </a:solidFill>
              </a:rPr>
              <a:t>。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88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Gazebo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gazebo –v</a:t>
            </a:r>
            <a:r>
              <a:rPr lang="zh-CN" altLang="en-US" sz="2100" dirty="0">
                <a:solidFill>
                  <a:prstClr val="black"/>
                </a:solidFill>
              </a:rPr>
              <a:t>；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8714" y="2899622"/>
            <a:ext cx="4718447" cy="291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59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15153" y="1876397"/>
            <a:ext cx="9239534" cy="30700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Gazebo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如果版本过低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 </a:t>
            </a: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sudo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-c ‘echo "deb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http://packages.osrfoundation.org/gazebo</a:t>
            </a:r>
            <a:r>
              <a:rPr lang="en-US" altLang="zh-CN" dirty="0">
                <a:solidFill>
                  <a:srgbClr val="4472C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</a:p>
          <a:p>
            <a:pPr algn="just">
              <a:lnSpc>
                <a:spcPct val="150000"/>
              </a:lnSpc>
            </a:pPr>
            <a:r>
              <a:rPr lang="en-US" altLang="zh-CN" dirty="0" err="1">
                <a:solidFill>
                  <a:srgbClr val="4472C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ubuntu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-stable `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lsb_release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cs`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main" &gt; 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etc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/apt/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sources.list.d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/gazebo-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stable.list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‘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 </a:t>
            </a: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wget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http://packages.osrfoundation.org/gazebo.key 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-0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| sudo apt-key add -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 </a:t>
            </a: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sudo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apt-get update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 </a:t>
            </a:r>
            <a:r>
              <a:rPr lang="en-US" altLang="zh-CN" dirty="0" err="1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sudo</a:t>
            </a:r>
            <a:r>
              <a:rPr lang="en-US" altLang="zh-CN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apt-get install gazebo7</a:t>
            </a:r>
          </a:p>
        </p:txBody>
      </p:sp>
    </p:spTree>
    <p:extLst>
      <p:ext uri="{BB962C8B-B14F-4D97-AF65-F5344CB8AC3E}">
        <p14:creationId xmlns:p14="http://schemas.microsoft.com/office/powerpoint/2010/main" val="400960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94229" y="2099388"/>
            <a:ext cx="369686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打开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Gazebo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994" y="1716342"/>
            <a:ext cx="7060406" cy="401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035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0276" y="2085975"/>
            <a:ext cx="7963677" cy="34855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编译工作空间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cd ~/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tutorial_ws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  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进入工作空间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catkin_make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        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编译指令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source~/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tutorial_ws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devel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setup.bash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刷新环境变量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上述刷新环境变量方法只在本终端中有效，在新开的终端中需要重新刷新 环境变量，为解决此问题，可将刷新指令添加到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~/.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bashrc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文件中：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echo "source~/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tutorial_ws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devel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setup.bash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 &gt;&gt; ~/.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bashrc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lvl="1" algn="just">
              <a:lnSpc>
                <a:spcPct val="150000"/>
              </a:lnSpc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331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125" y="1771651"/>
            <a:ext cx="7867650" cy="399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22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300" y="1857376"/>
            <a:ext cx="6504384" cy="393901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040223" y="2394036"/>
            <a:ext cx="123450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~/.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bashrc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607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057401" y="1638301"/>
            <a:ext cx="7963677" cy="5147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安装遇到错误及解决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catkin_make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出现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base path 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source space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不一致问题：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报错提示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Base path: /home/pot/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catkin_ws_top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Source space: /home/pot/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catkin_ws_top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src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specified base path "/home/pot/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catkin_ws_top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 contains a CMakeLists.txt but "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catkin_make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 must be invoked in the root of workspace</a:t>
            </a:r>
          </a:p>
          <a:p>
            <a:pPr algn="just"/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错误解决：</a:t>
            </a: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修改方法：将工作目录下的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CMakeLists.txt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删除，重新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catkin_make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一下，会提示：</a:t>
            </a:r>
          </a:p>
          <a:p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CMake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Error: The current CMakeCache.txt directory /home/pot/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catkin_ws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/build/CMakeCache.txt is different than the directory /home/pot/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catkin_ws_top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/build where CMakeCache.txt was created. This may result in binaries being created in the wrong place. If you are not sure, reedit the CMakeCache.txt</a:t>
            </a:r>
          </a:p>
          <a:p>
            <a:pPr algn="just"/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/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提示当前的编译路径和已经存在的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CMakeCache.txt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不匹配问题，解决办法，删除工作目录下</a:t>
            </a:r>
            <a:r>
              <a:rPr lang="en-US" altLang="zh-CN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build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的全部文件重新</a:t>
            </a:r>
            <a:r>
              <a:rPr lang="en-US" altLang="zh-CN" sz="14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catkin_make</a:t>
            </a:r>
            <a:r>
              <a:rPr lang="zh-CN" altLang="en-US" sz="14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编译通过。</a:t>
            </a: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algn="just">
              <a:lnSpc>
                <a:spcPct val="150000"/>
              </a:lnSpc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295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157450" y="2378480"/>
            <a:ext cx="700763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8625" indent="-428625">
              <a:buFont typeface="Wingdings" panose="05000000000000000000" pitchFamily="2" charset="2"/>
              <a:buChar char="l"/>
            </a:pPr>
            <a:r>
              <a:rPr lang="zh-CN" altLang="en-US" sz="2700" dirty="0">
                <a:solidFill>
                  <a:prstClr val="black"/>
                </a:solidFill>
              </a:rPr>
              <a:t>重德智能</a:t>
            </a:r>
            <a:r>
              <a:rPr lang="en-US" altLang="zh-CN" sz="2700" dirty="0">
                <a:solidFill>
                  <a:prstClr val="black"/>
                </a:solidFill>
              </a:rPr>
              <a:t>GitHub</a:t>
            </a:r>
            <a:r>
              <a:rPr lang="zh-CN" altLang="en-US" sz="2700" dirty="0">
                <a:solidFill>
                  <a:prstClr val="black"/>
                </a:solidFill>
              </a:rPr>
              <a:t>网页</a:t>
            </a:r>
            <a:endParaRPr lang="en-US" altLang="zh-CN" sz="2700" dirty="0">
              <a:solidFill>
                <a:prstClr val="black"/>
              </a:solidFill>
            </a:endParaRPr>
          </a:p>
          <a:p>
            <a:r>
              <a:rPr lang="en-US" altLang="zh-CN" sz="2700" dirty="0">
                <a:solidFill>
                  <a:prstClr val="black"/>
                </a:solidFill>
              </a:rPr>
              <a:t>        </a:t>
            </a:r>
            <a:r>
              <a:rPr lang="en-US" altLang="zh-CN" sz="2700" dirty="0">
                <a:solidFill>
                  <a:prstClr val="black"/>
                </a:solidFill>
                <a:hlinkClick r:id="rId2"/>
              </a:rPr>
              <a:t>https://github.com/DroidAITech/</a:t>
            </a:r>
            <a:endParaRPr lang="en-US" altLang="zh-CN" sz="2700" dirty="0">
              <a:solidFill>
                <a:prstClr val="black"/>
              </a:solidFill>
            </a:endParaRPr>
          </a:p>
          <a:p>
            <a:pPr marL="428625" indent="-428625">
              <a:buFont typeface="Wingdings" panose="05000000000000000000" pitchFamily="2" charset="2"/>
              <a:buChar char="l"/>
            </a:pPr>
            <a:endParaRPr lang="en-US" altLang="zh-CN" sz="2700" dirty="0">
              <a:solidFill>
                <a:prstClr val="black"/>
              </a:solidFill>
            </a:endParaRPr>
          </a:p>
          <a:p>
            <a:pPr marL="428625" indent="-428625">
              <a:buFont typeface="Wingdings" panose="05000000000000000000" pitchFamily="2" charset="2"/>
              <a:buChar char="l"/>
            </a:pPr>
            <a:r>
              <a:rPr lang="zh-CN" altLang="en-US" sz="2700" dirty="0">
                <a:solidFill>
                  <a:prstClr val="black"/>
                </a:solidFill>
              </a:rPr>
              <a:t>下载和安装教学软件包</a:t>
            </a:r>
            <a:endParaRPr lang="en-US" altLang="zh-CN" sz="2700" dirty="0">
              <a:solidFill>
                <a:prstClr val="black"/>
              </a:solidFill>
            </a:endParaRPr>
          </a:p>
          <a:p>
            <a:r>
              <a:rPr lang="en-US" altLang="zh-CN" sz="2700" dirty="0">
                <a:solidFill>
                  <a:prstClr val="black"/>
                </a:solidFill>
              </a:rPr>
              <a:t>        ROS-Academy-for-Beginners</a:t>
            </a:r>
          </a:p>
        </p:txBody>
      </p:sp>
    </p:spTree>
    <p:extLst>
      <p:ext uri="{BB962C8B-B14F-4D97-AF65-F5344CB8AC3E}">
        <p14:creationId xmlns:p14="http://schemas.microsoft.com/office/powerpoint/2010/main" val="14664083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94229" y="2099388"/>
            <a:ext cx="369686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编译后的工作空间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1054" y="1638300"/>
            <a:ext cx="6108722" cy="412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34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 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任务要点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692659" y="2380251"/>
            <a:ext cx="7214897" cy="2723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1.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启动</a:t>
            </a:r>
            <a:r>
              <a:rPr lang="en-US" altLang="zh-CN" sz="2100" b="1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仿真环境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仿真环境是根据软件博物馆实际场景而绘制的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。</a:t>
            </a:r>
            <a:endParaRPr lang="zh-CN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2.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控制</a:t>
            </a:r>
            <a:r>
              <a:rPr lang="en-US" altLang="zh-CN" sz="2100" b="1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机器人移动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algn="just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使用键盘控制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机器人移动</a:t>
            </a:r>
            <a:r>
              <a:rPr lang="zh-CN" altLang="en-US" sz="1500" kern="1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。</a:t>
            </a:r>
            <a:endParaRPr lang="en-US" altLang="zh-CN" sz="1500" kern="1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 hangingPunct="0">
              <a:lnSpc>
                <a:spcPct val="150000"/>
              </a:lnSpc>
            </a:pPr>
            <a:endParaRPr lang="zh-CN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algn="just" hangingPunct="0">
              <a:lnSpc>
                <a:spcPct val="150000"/>
              </a:lnSpc>
              <a:buSzPts val="1400"/>
              <a:tabLst>
                <a:tab pos="342900" algn="l"/>
              </a:tabLst>
            </a:pPr>
            <a:endParaRPr lang="zh-CN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</p:txBody>
      </p:sp>
    </p:spTree>
    <p:extLst>
      <p:ext uri="{BB962C8B-B14F-4D97-AF65-F5344CB8AC3E}">
        <p14:creationId xmlns:p14="http://schemas.microsoft.com/office/powerpoint/2010/main" val="3242784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启动</a:t>
            </a:r>
            <a:r>
              <a:rPr lang="en-US" altLang="zh-CN" sz="2100" b="1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Xbot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仿真环境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   </a:t>
            </a:r>
            <a:r>
              <a:rPr lang="en-US" altLang="zh-CN" sz="2100" dirty="0" err="1">
                <a:solidFill>
                  <a:prstClr val="black"/>
                </a:solidFill>
              </a:rPr>
              <a:t>roslaunch</a:t>
            </a:r>
            <a:r>
              <a:rPr lang="en-US" altLang="zh-CN" sz="2100" dirty="0">
                <a:solidFill>
                  <a:prstClr val="black"/>
                </a:solidFill>
              </a:rPr>
              <a:t> </a:t>
            </a:r>
            <a:r>
              <a:rPr lang="en-US" altLang="zh-CN" sz="2100" dirty="0" err="1">
                <a:solidFill>
                  <a:prstClr val="black"/>
                </a:solidFill>
              </a:rPr>
              <a:t>robot_sim_demo</a:t>
            </a:r>
            <a:r>
              <a:rPr lang="en-US" altLang="zh-CN" sz="2100" dirty="0">
                <a:solidFill>
                  <a:prstClr val="black"/>
                </a:solidFill>
              </a:rPr>
              <a:t> </a:t>
            </a:r>
            <a:r>
              <a:rPr lang="en-US" altLang="zh-CN" sz="2100" dirty="0" err="1">
                <a:solidFill>
                  <a:prstClr val="black"/>
                </a:solidFill>
              </a:rPr>
              <a:t>robot_spawn.launch</a:t>
            </a:r>
            <a:r>
              <a:rPr lang="zh-CN" altLang="en-US" sz="2100" dirty="0">
                <a:solidFill>
                  <a:prstClr val="black"/>
                </a:solidFill>
              </a:rPr>
              <a:t>；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69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94229" y="2099388"/>
            <a:ext cx="225282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启动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仿真环境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7051" y="1720776"/>
            <a:ext cx="6500341" cy="389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149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94229" y="2099388"/>
            <a:ext cx="225282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Xbot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仿真环境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202" y="1815152"/>
            <a:ext cx="7797421" cy="426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93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 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1685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</a:t>
            </a:r>
            <a:r>
              <a:rPr lang="en-US" altLang="zh-CN" sz="2100" b="1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Xbot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机器人移动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2400" dirty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输入指令：</a:t>
            </a:r>
            <a:endParaRPr lang="en-US" altLang="zh-CN" sz="2400" dirty="0">
              <a:solidFill>
                <a:prstClr val="black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 err="1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rosrun</a:t>
            </a:r>
            <a:r>
              <a:rPr lang="en-US" altLang="zh-CN" sz="2400" dirty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2400" dirty="0" err="1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robot_sim_demo</a:t>
            </a:r>
            <a:r>
              <a:rPr lang="en-US" altLang="zh-CN" sz="2400" dirty="0">
                <a:solidFill>
                  <a:prstClr val="black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robot_keyboard_teleop.py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71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 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94229" y="2099388"/>
            <a:ext cx="195862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启动机器人控制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0164" y="1747914"/>
            <a:ext cx="6731136" cy="402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35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 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94229" y="2099388"/>
            <a:ext cx="195862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控制机器人移动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146" y="2387928"/>
            <a:ext cx="6795134" cy="418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89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任务三：</a:t>
            </a:r>
            <a:r>
              <a:rPr lang="en-US" altLang="zh-CN" b="1" noProof="1">
                <a:solidFill>
                  <a:prstClr val="white"/>
                </a:solidFill>
              </a:rPr>
              <a:t> Xbot</a:t>
            </a:r>
            <a:r>
              <a:rPr lang="zh-CN" altLang="en-US" b="1" noProof="1">
                <a:solidFill>
                  <a:prstClr val="white"/>
                </a:solidFill>
              </a:rPr>
              <a:t>仿真环境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794229" y="2099388"/>
            <a:ext cx="1958622" cy="526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sz="2100" kern="1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投影视角切换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182203"/>
            <a:ext cx="3689445" cy="28956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575" y="3182203"/>
            <a:ext cx="3866865" cy="290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98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777" y="0"/>
            <a:ext cx="93479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445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sz="2100" b="1" noProof="1">
                <a:solidFill>
                  <a:prstClr val="white"/>
                </a:solidFill>
              </a:rPr>
              <a:t>背景知识</a:t>
            </a:r>
            <a:endParaRPr lang="en-US" altLang="zh-CN" sz="2100" b="1" noProof="1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89620" y="2020443"/>
            <a:ext cx="7053942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ROS-Academic-for-Beginners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教学包是贯穿整个学习过程所使用的教学代码包，本教学包是源码包，需要下载后对其进行编译才可以使用。</a:t>
            </a: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该教学包中集成了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Xbot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仿真环境，在后续的课程中会大量的用到，初学者通过对本章的学习可以熟悉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Xbot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仿真环境。</a:t>
            </a:r>
          </a:p>
        </p:txBody>
      </p:sp>
    </p:spTree>
    <p:extLst>
      <p:ext uri="{BB962C8B-B14F-4D97-AF65-F5344CB8AC3E}">
        <p14:creationId xmlns:p14="http://schemas.microsoft.com/office/powerpoint/2010/main" val="21635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任务要点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692659" y="2380250"/>
            <a:ext cx="7214897" cy="22390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1.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二级制包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VS.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源码包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一般软件包可以分成二进制包和源码包两种；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二进制包里包含了已经编译完成，并可以直接运行的程序；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源码包里是程序的原始代码，下载完成后必须编译成可执行文件才可以安装。</a:t>
            </a:r>
            <a:endParaRPr lang="zh-CN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</p:txBody>
      </p:sp>
    </p:spTree>
    <p:extLst>
      <p:ext uri="{BB962C8B-B14F-4D97-AF65-F5344CB8AC3E}">
        <p14:creationId xmlns:p14="http://schemas.microsoft.com/office/powerpoint/2010/main" val="139020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任务要点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692659" y="2380250"/>
            <a:ext cx="72148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2.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建立工作空间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catkin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工作空间是组织和管理包的文件夹，以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catkin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工具进行编译；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catkin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工作空间下应该有源码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src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目录用于存放源代码。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3.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下载源码包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Git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命令用于从服务器上克隆完整的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git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仓库（包括代码和版本信息）到单机上；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需要将教学源码包克隆到源码目录下。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</p:txBody>
      </p:sp>
    </p:spTree>
    <p:extLst>
      <p:ext uri="{BB962C8B-B14F-4D97-AF65-F5344CB8AC3E}">
        <p14:creationId xmlns:p14="http://schemas.microsoft.com/office/powerpoint/2010/main" val="69021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任务要点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692659" y="2380250"/>
            <a:ext cx="72148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4.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安装依赖项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缺少依赖项会导致软件包无法正常编译和运行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。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5.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查看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Gazebo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版本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gazebo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是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ROS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中的一个实现物理仿真的工具包，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gazebo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本身就是一款机器人的仿真软件，可以模拟机器人以及环境中的很多物理特性；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编译软件包之前应该查看一下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Gazebo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版本是否支持，其版本应在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7.0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ymbol" panose="05050102010706020507"/>
              </a:rPr>
              <a:t>之上，如果过低，需要升级。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</p:txBody>
      </p:sp>
    </p:spTree>
    <p:extLst>
      <p:ext uri="{BB962C8B-B14F-4D97-AF65-F5344CB8AC3E}">
        <p14:creationId xmlns:p14="http://schemas.microsoft.com/office/powerpoint/2010/main" val="168459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任务要点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692659" y="2380250"/>
            <a:ext cx="7214897" cy="43165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 hangingPunct="0">
              <a:lnSpc>
                <a:spcPct val="150000"/>
              </a:lnSpc>
              <a:buFont typeface="Wingdings" panose="05000000000000000000"/>
              <a:buChar char=""/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6.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编译工作空间</a:t>
            </a: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：</a:t>
            </a:r>
            <a:endParaRPr lang="zh-CN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是一个跨平台的编译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(Build)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工具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,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可以用简单的语句来描述所有平台的编译过程；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的核心是读取一个容易理解的文本文件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CMakeLists.txt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，通过使用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命令根据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CMakeLists.txt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内容生成对用的项目文件；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catkin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是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ROS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定制的编译构建系统，是对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的扩展；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catkin_make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是将</a:t>
            </a:r>
            <a:r>
              <a:rPr lang="en-US" altLang="zh-CN" kern="100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cmake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与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make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的编译方式做了一个封装的指令工具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,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规范了工作路径与生成文件路径。</a:t>
            </a: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  <a:p>
            <a:pPr marL="257175" indent="-257175" hangingPunct="0">
              <a:lnSpc>
                <a:spcPct val="150000"/>
              </a:lnSpc>
              <a:buSzPts val="1400"/>
              <a:buFont typeface="Symbol" panose="05050102010706020507"/>
              <a:buChar char=""/>
              <a:tabLst>
                <a:tab pos="342900" algn="l"/>
              </a:tabLst>
            </a:pPr>
            <a:endParaRPr lang="en-US" altLang="zh-CN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ymbol" panose="05050102010706020507"/>
            </a:endParaRPr>
          </a:p>
        </p:txBody>
      </p:sp>
    </p:spTree>
    <p:extLst>
      <p:ext uri="{BB962C8B-B14F-4D97-AF65-F5344CB8AC3E}">
        <p14:creationId xmlns:p14="http://schemas.microsoft.com/office/powerpoint/2010/main" val="1226799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10963" y="1895503"/>
            <a:ext cx="156966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700" kern="0" dirty="0">
                <a:solidFill>
                  <a:prstClr val="black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panose="020B0606020202030204"/>
                <a:ea typeface="黑体" panose="02010609060101010101" pitchFamily="49" charset="-122"/>
              </a:rPr>
              <a:t>任务实现</a:t>
            </a:r>
            <a:endParaRPr lang="zh-CN" altLang="en-US" kern="0" dirty="0">
              <a:solidFill>
                <a:prstClr val="black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63757" y="2380251"/>
            <a:ext cx="7963677" cy="2516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 algn="just">
              <a:lnSpc>
                <a:spcPct val="150000"/>
              </a:lnSpc>
              <a:buBlip>
                <a:blip r:embed="rId2"/>
              </a:buBlip>
            </a:pPr>
            <a:r>
              <a:rPr lang="zh-CN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子任务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 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二级制包</a:t>
            </a: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VS.</a:t>
            </a:r>
            <a:r>
              <a:rPr lang="zh-CN" altLang="en-US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源码包</a:t>
            </a:r>
            <a:endParaRPr lang="en-US" altLang="zh-CN" sz="2100" b="1" kern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100" dirty="0">
                <a:solidFill>
                  <a:prstClr val="black"/>
                </a:solidFill>
              </a:rPr>
              <a:t>     二进制包和源码包的安装是有区别的；</a:t>
            </a:r>
            <a:endParaRPr lang="en-US" altLang="zh-CN" sz="2100" dirty="0">
              <a:solidFill>
                <a:prstClr val="black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zh-CN" altLang="en-US" sz="2100" dirty="0">
                <a:solidFill>
                  <a:prstClr val="black"/>
                </a:solidFill>
              </a:rPr>
              <a:t>     二进制包里不包含源码，可通过</a:t>
            </a:r>
            <a:r>
              <a:rPr lang="en-US" altLang="zh-CN" sz="2100" dirty="0">
                <a:solidFill>
                  <a:prstClr val="black"/>
                </a:solidFill>
              </a:rPr>
              <a:t>sudo apt-get install</a:t>
            </a:r>
            <a:r>
              <a:rPr lang="zh-CN" altLang="en-US" sz="2100" dirty="0">
                <a:solidFill>
                  <a:prstClr val="black"/>
                </a:solidFill>
              </a:rPr>
              <a:t>进行下载和安装；</a:t>
            </a:r>
          </a:p>
          <a:p>
            <a:pPr algn="just">
              <a:lnSpc>
                <a:spcPct val="150000"/>
              </a:lnSpc>
            </a:pPr>
            <a:r>
              <a:rPr lang="en-US" altLang="zh-CN" sz="2100" dirty="0">
                <a:solidFill>
                  <a:prstClr val="black"/>
                </a:solidFill>
              </a:rPr>
              <a:t>     </a:t>
            </a:r>
            <a:r>
              <a:rPr lang="zh-CN" altLang="en-US" sz="2100" dirty="0">
                <a:solidFill>
                  <a:prstClr val="black"/>
                </a:solidFill>
              </a:rPr>
              <a:t>源码包的安装必须将源码</a:t>
            </a:r>
            <a:r>
              <a:rPr lang="en-US" altLang="zh-CN" sz="2100" dirty="0">
                <a:solidFill>
                  <a:prstClr val="black"/>
                </a:solidFill>
              </a:rPr>
              <a:t>clone</a:t>
            </a:r>
            <a:r>
              <a:rPr lang="zh-CN" altLang="en-US" sz="2100" dirty="0">
                <a:solidFill>
                  <a:prstClr val="black"/>
                </a:solidFill>
              </a:rPr>
              <a:t>到本地并进行编译。</a:t>
            </a:r>
            <a:endParaRPr lang="en-US" altLang="zh-CN" sz="21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261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 bwMode="auto">
          <a:xfrm>
            <a:off x="1524000" y="1221364"/>
            <a:ext cx="3709988" cy="416936"/>
          </a:xfrm>
          <a:custGeom>
            <a:avLst/>
            <a:gdLst>
              <a:gd name="connsiteX0" fmla="*/ 0 w 6877050"/>
              <a:gd name="connsiteY0" fmla="*/ 0 h 783320"/>
              <a:gd name="connsiteX1" fmla="*/ 6877050 w 6877050"/>
              <a:gd name="connsiteY1" fmla="*/ 0 h 783320"/>
              <a:gd name="connsiteX2" fmla="*/ 6877050 w 6877050"/>
              <a:gd name="connsiteY2" fmla="*/ 783320 h 783320"/>
              <a:gd name="connsiteX3" fmla="*/ 0 w 6877050"/>
              <a:gd name="connsiteY3" fmla="*/ 783320 h 783320"/>
              <a:gd name="connsiteX4" fmla="*/ 0 w 6877050"/>
              <a:gd name="connsiteY4" fmla="*/ 0 h 783320"/>
              <a:gd name="connsiteX0-1" fmla="*/ 0 w 6877050"/>
              <a:gd name="connsiteY0-2" fmla="*/ 0 h 784750"/>
              <a:gd name="connsiteX1-3" fmla="*/ 6877050 w 6877050"/>
              <a:gd name="connsiteY1-4" fmla="*/ 0 h 784750"/>
              <a:gd name="connsiteX2-5" fmla="*/ 6877050 w 6877050"/>
              <a:gd name="connsiteY2-6" fmla="*/ 783320 h 784750"/>
              <a:gd name="connsiteX3-7" fmla="*/ 6505575 w 6877050"/>
              <a:gd name="connsiteY3-8" fmla="*/ 784750 h 784750"/>
              <a:gd name="connsiteX4-9" fmla="*/ 0 w 6877050"/>
              <a:gd name="connsiteY4-10" fmla="*/ 783320 h 784750"/>
              <a:gd name="connsiteX5" fmla="*/ 0 w 6877050"/>
              <a:gd name="connsiteY5" fmla="*/ 0 h 784750"/>
              <a:gd name="connsiteX0-11" fmla="*/ 0 w 6877050"/>
              <a:gd name="connsiteY0-12" fmla="*/ 0 h 784750"/>
              <a:gd name="connsiteX1-13" fmla="*/ 6877050 w 6877050"/>
              <a:gd name="connsiteY1-14" fmla="*/ 0 h 784750"/>
              <a:gd name="connsiteX2-15" fmla="*/ 6505575 w 6877050"/>
              <a:gd name="connsiteY2-16" fmla="*/ 784750 h 784750"/>
              <a:gd name="connsiteX3-17" fmla="*/ 0 w 6877050"/>
              <a:gd name="connsiteY3-18" fmla="*/ 783320 h 784750"/>
              <a:gd name="connsiteX4-19" fmla="*/ 0 w 6877050"/>
              <a:gd name="connsiteY4-20" fmla="*/ 0 h 7847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877050" h="784750">
                <a:moveTo>
                  <a:pt x="0" y="0"/>
                </a:moveTo>
                <a:lnTo>
                  <a:pt x="6877050" y="0"/>
                </a:lnTo>
                <a:lnTo>
                  <a:pt x="6505575" y="784750"/>
                </a:lnTo>
                <a:lnTo>
                  <a:pt x="0" y="783320"/>
                </a:lnTo>
                <a:lnTo>
                  <a:pt x="0" y="0"/>
                </a:lnTo>
                <a:close/>
              </a:path>
            </a:pathLst>
          </a:custGeom>
          <a:solidFill>
            <a:srgbClr val="1F4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b="1" noProof="1">
                <a:solidFill>
                  <a:prstClr val="white"/>
                </a:solidFill>
              </a:rPr>
              <a:t>任务一：安装教学包</a:t>
            </a:r>
            <a:endParaRPr lang="en-US" altLang="zh-CN" b="1" noProof="1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94229" y="2099388"/>
            <a:ext cx="3696861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100" b="1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  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二进制包</a:t>
            </a:r>
            <a:r>
              <a:rPr lang="en-US" altLang="zh-CN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VS.</a:t>
            </a:r>
            <a:r>
              <a:rPr lang="zh-CN" altLang="en-US" kern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源码包</a:t>
            </a:r>
            <a:endParaRPr lang="zh-CN" altLang="en-US" sz="1500" kern="0" dirty="0">
              <a:solidFill>
                <a:prstClr val="black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638" y="1638300"/>
            <a:ext cx="6424347" cy="375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48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Office 主题​​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8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1092</Words>
  <Application>Microsoft Office PowerPoint</Application>
  <PresentationFormat>宽屏</PresentationFormat>
  <Paragraphs>126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29</vt:i4>
      </vt:variant>
    </vt:vector>
  </HeadingPairs>
  <TitlesOfParts>
    <vt:vector size="44" baseType="lpstr">
      <vt:lpstr>等线</vt:lpstr>
      <vt:lpstr>等线 Light</vt:lpstr>
      <vt:lpstr>黑体</vt:lpstr>
      <vt:lpstr>宋体</vt:lpstr>
      <vt:lpstr>微软雅黑</vt:lpstr>
      <vt:lpstr>Arial</vt:lpstr>
      <vt:lpstr>Arial Narrow</vt:lpstr>
      <vt:lpstr>Calibri</vt:lpstr>
      <vt:lpstr>Calibri Light</vt:lpstr>
      <vt:lpstr>Symbol</vt:lpstr>
      <vt:lpstr>Times New Roman</vt:lpstr>
      <vt:lpstr>Wingdings</vt:lpstr>
      <vt:lpstr>Office 主题</vt:lpstr>
      <vt:lpstr>5_Office 主题​​</vt:lpstr>
      <vt:lpstr>8_Office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zyy</dc:creator>
  <cp:lastModifiedBy>zyy</cp:lastModifiedBy>
  <cp:revision>8</cp:revision>
  <dcterms:created xsi:type="dcterms:W3CDTF">2018-09-08T07:44:20Z</dcterms:created>
  <dcterms:modified xsi:type="dcterms:W3CDTF">2018-09-17T02:48:07Z</dcterms:modified>
</cp:coreProperties>
</file>

<file path=docProps/thumbnail.jpeg>
</file>